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89" d="100"/>
          <a:sy n="89" d="100"/>
        </p:scale>
        <p:origin x="2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E6F085-0965-46F1-87EA-F5C1865C89E4}"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7BBC3-8589-4B29-8741-14C3C100BC7C}" type="slidenum">
              <a:rPr lang="en-GB" smtClean="0"/>
              <a:t>‹#›</a:t>
            </a:fld>
            <a:endParaRPr lang="en-GB"/>
          </a:p>
        </p:txBody>
      </p:sp>
    </p:spTree>
    <p:extLst>
      <p:ext uri="{BB962C8B-B14F-4D97-AF65-F5344CB8AC3E}">
        <p14:creationId xmlns:p14="http://schemas.microsoft.com/office/powerpoint/2010/main" val="689231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E6F085-0965-46F1-87EA-F5C1865C89E4}"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7BBC3-8589-4B29-8741-14C3C100BC7C}" type="slidenum">
              <a:rPr lang="en-GB" smtClean="0"/>
              <a:t>‹#›</a:t>
            </a:fld>
            <a:endParaRPr lang="en-GB"/>
          </a:p>
        </p:txBody>
      </p:sp>
    </p:spTree>
    <p:extLst>
      <p:ext uri="{BB962C8B-B14F-4D97-AF65-F5344CB8AC3E}">
        <p14:creationId xmlns:p14="http://schemas.microsoft.com/office/powerpoint/2010/main" val="169833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E6F085-0965-46F1-87EA-F5C1865C89E4}"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7BBC3-8589-4B29-8741-14C3C100BC7C}" type="slidenum">
              <a:rPr lang="en-GB" smtClean="0"/>
              <a:t>‹#›</a:t>
            </a:fld>
            <a:endParaRPr lang="en-GB"/>
          </a:p>
        </p:txBody>
      </p:sp>
    </p:spTree>
    <p:extLst>
      <p:ext uri="{BB962C8B-B14F-4D97-AF65-F5344CB8AC3E}">
        <p14:creationId xmlns:p14="http://schemas.microsoft.com/office/powerpoint/2010/main" val="3953661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E6F085-0965-46F1-87EA-F5C1865C89E4}"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7BBC3-8589-4B29-8741-14C3C100BC7C}" type="slidenum">
              <a:rPr lang="en-GB" smtClean="0"/>
              <a:t>‹#›</a:t>
            </a:fld>
            <a:endParaRPr lang="en-GB"/>
          </a:p>
        </p:txBody>
      </p:sp>
    </p:spTree>
    <p:extLst>
      <p:ext uri="{BB962C8B-B14F-4D97-AF65-F5344CB8AC3E}">
        <p14:creationId xmlns:p14="http://schemas.microsoft.com/office/powerpoint/2010/main" val="4066642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E6F085-0965-46F1-87EA-F5C1865C89E4}"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7BBC3-8589-4B29-8741-14C3C100BC7C}" type="slidenum">
              <a:rPr lang="en-GB" smtClean="0"/>
              <a:t>‹#›</a:t>
            </a:fld>
            <a:endParaRPr lang="en-GB"/>
          </a:p>
        </p:txBody>
      </p:sp>
    </p:spTree>
    <p:extLst>
      <p:ext uri="{BB962C8B-B14F-4D97-AF65-F5344CB8AC3E}">
        <p14:creationId xmlns:p14="http://schemas.microsoft.com/office/powerpoint/2010/main" val="594818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E6F085-0965-46F1-87EA-F5C1865C89E4}" type="datetimeFigureOut">
              <a:rPr lang="en-GB" smtClean="0"/>
              <a:t>20/06/2023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27BBC3-8589-4B29-8741-14C3C100BC7C}" type="slidenum">
              <a:rPr lang="en-GB" smtClean="0"/>
              <a:t>‹#›</a:t>
            </a:fld>
            <a:endParaRPr lang="en-GB"/>
          </a:p>
        </p:txBody>
      </p:sp>
    </p:spTree>
    <p:extLst>
      <p:ext uri="{BB962C8B-B14F-4D97-AF65-F5344CB8AC3E}">
        <p14:creationId xmlns:p14="http://schemas.microsoft.com/office/powerpoint/2010/main" val="4106083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E6F085-0965-46F1-87EA-F5C1865C89E4}" type="datetimeFigureOut">
              <a:rPr lang="en-GB" smtClean="0"/>
              <a:t>20/06/2023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27BBC3-8589-4B29-8741-14C3C100BC7C}" type="slidenum">
              <a:rPr lang="en-GB" smtClean="0"/>
              <a:t>‹#›</a:t>
            </a:fld>
            <a:endParaRPr lang="en-GB"/>
          </a:p>
        </p:txBody>
      </p:sp>
    </p:spTree>
    <p:extLst>
      <p:ext uri="{BB962C8B-B14F-4D97-AF65-F5344CB8AC3E}">
        <p14:creationId xmlns:p14="http://schemas.microsoft.com/office/powerpoint/2010/main" val="873706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E6F085-0965-46F1-87EA-F5C1865C89E4}" type="datetimeFigureOut">
              <a:rPr lang="en-GB" smtClean="0"/>
              <a:t>20/06/2023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27BBC3-8589-4B29-8741-14C3C100BC7C}" type="slidenum">
              <a:rPr lang="en-GB" smtClean="0"/>
              <a:t>‹#›</a:t>
            </a:fld>
            <a:endParaRPr lang="en-GB"/>
          </a:p>
        </p:txBody>
      </p:sp>
    </p:spTree>
    <p:extLst>
      <p:ext uri="{BB962C8B-B14F-4D97-AF65-F5344CB8AC3E}">
        <p14:creationId xmlns:p14="http://schemas.microsoft.com/office/powerpoint/2010/main" val="2602813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6F085-0965-46F1-87EA-F5C1865C89E4}" type="datetimeFigureOut">
              <a:rPr lang="en-GB" smtClean="0"/>
              <a:t>20/06/2023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27BBC3-8589-4B29-8741-14C3C100BC7C}" type="slidenum">
              <a:rPr lang="en-GB" smtClean="0"/>
              <a:t>‹#›</a:t>
            </a:fld>
            <a:endParaRPr lang="en-GB"/>
          </a:p>
        </p:txBody>
      </p:sp>
    </p:spTree>
    <p:extLst>
      <p:ext uri="{BB962C8B-B14F-4D97-AF65-F5344CB8AC3E}">
        <p14:creationId xmlns:p14="http://schemas.microsoft.com/office/powerpoint/2010/main" val="1129208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E6F085-0965-46F1-87EA-F5C1865C89E4}" type="datetimeFigureOut">
              <a:rPr lang="en-GB" smtClean="0"/>
              <a:t>20/06/2023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27BBC3-8589-4B29-8741-14C3C100BC7C}" type="slidenum">
              <a:rPr lang="en-GB" smtClean="0"/>
              <a:t>‹#›</a:t>
            </a:fld>
            <a:endParaRPr lang="en-GB"/>
          </a:p>
        </p:txBody>
      </p:sp>
    </p:spTree>
    <p:extLst>
      <p:ext uri="{BB962C8B-B14F-4D97-AF65-F5344CB8AC3E}">
        <p14:creationId xmlns:p14="http://schemas.microsoft.com/office/powerpoint/2010/main" val="805920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E6F085-0965-46F1-87EA-F5C1865C89E4}" type="datetimeFigureOut">
              <a:rPr lang="en-GB" smtClean="0"/>
              <a:t>20/06/2023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27BBC3-8589-4B29-8741-14C3C100BC7C}" type="slidenum">
              <a:rPr lang="en-GB" smtClean="0"/>
              <a:t>‹#›</a:t>
            </a:fld>
            <a:endParaRPr lang="en-GB"/>
          </a:p>
        </p:txBody>
      </p:sp>
    </p:spTree>
    <p:extLst>
      <p:ext uri="{BB962C8B-B14F-4D97-AF65-F5344CB8AC3E}">
        <p14:creationId xmlns:p14="http://schemas.microsoft.com/office/powerpoint/2010/main" val="1584590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6F085-0965-46F1-87EA-F5C1865C89E4}" type="datetimeFigureOut">
              <a:rPr lang="en-GB" smtClean="0"/>
              <a:t>20/06/2023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7BBC3-8589-4B29-8741-14C3C100BC7C}" type="slidenum">
              <a:rPr lang="en-GB" smtClean="0"/>
              <a:t>‹#›</a:t>
            </a:fld>
            <a:endParaRPr lang="en-GB"/>
          </a:p>
        </p:txBody>
      </p:sp>
    </p:spTree>
    <p:extLst>
      <p:ext uri="{BB962C8B-B14F-4D97-AF65-F5344CB8AC3E}">
        <p14:creationId xmlns:p14="http://schemas.microsoft.com/office/powerpoint/2010/main" val="646267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5108967" y="1060976"/>
            <a:ext cx="1691166" cy="1605175"/>
          </a:xfrm>
          <a:prstGeom prst="rect">
            <a:avLst/>
          </a:prstGeom>
        </p:spPr>
      </p:pic>
      <p:sp>
        <p:nvSpPr>
          <p:cNvPr id="3" name="Subtitle 2"/>
          <p:cNvSpPr>
            <a:spLocks noGrp="1"/>
          </p:cNvSpPr>
          <p:nvPr>
            <p:ph type="subTitle" idx="1"/>
          </p:nvPr>
        </p:nvSpPr>
        <p:spPr>
          <a:xfrm>
            <a:off x="2327684" y="3158556"/>
            <a:ext cx="7446937" cy="547443"/>
          </a:xfrm>
          <a:ln>
            <a:solidFill>
              <a:srgbClr val="FFFF00"/>
            </a:solidFill>
          </a:ln>
        </p:spPr>
        <p:txBody>
          <a:bodyPr>
            <a:noAutofit/>
          </a:bodyPr>
          <a:lstStyle/>
          <a:p>
            <a:r>
              <a:rPr lang="en-US" sz="3200" dirty="0" smtClean="0">
                <a:solidFill>
                  <a:schemeClr val="accent1"/>
                </a:solidFill>
                <a:latin typeface="Comic Sans MS" panose="030F0702030302020204" pitchFamily="66" charset="0"/>
              </a:rPr>
              <a:t>Oh I do like to be beside the seaside! </a:t>
            </a:r>
            <a:endParaRPr lang="en-GB" sz="3200" dirty="0">
              <a:solidFill>
                <a:schemeClr val="accent1"/>
              </a:solidFill>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239401" y="388883"/>
            <a:ext cx="2905530" cy="2418522"/>
          </a:xfrm>
          <a:prstGeom prst="rect">
            <a:avLst/>
          </a:prstGeom>
        </p:spPr>
      </p:pic>
      <p:sp>
        <p:nvSpPr>
          <p:cNvPr id="5" name="TextBox 4"/>
          <p:cNvSpPr txBox="1"/>
          <p:nvPr/>
        </p:nvSpPr>
        <p:spPr>
          <a:xfrm>
            <a:off x="239402" y="2911366"/>
            <a:ext cx="2062364" cy="2585323"/>
          </a:xfrm>
          <a:prstGeom prst="rect">
            <a:avLst/>
          </a:prstGeom>
          <a:noFill/>
          <a:ln>
            <a:solidFill>
              <a:srgbClr val="92D050"/>
            </a:solidFill>
          </a:ln>
        </p:spPr>
        <p:txBody>
          <a:bodyPr wrap="square" rtlCol="0">
            <a:spAutoFit/>
          </a:bodyPr>
          <a:lstStyle/>
          <a:p>
            <a:r>
              <a:rPr lang="en-US" dirty="0" smtClean="0">
                <a:latin typeface="Comic Sans MS" panose="030F0702030302020204" pitchFamily="66" charset="0"/>
              </a:rPr>
              <a:t>We will be fruit tasting and the children will make their own fruit kebabs. The children will use fruit to print repeating patterns.</a:t>
            </a:r>
            <a:endParaRPr lang="en-GB" dirty="0">
              <a:latin typeface="Comic Sans MS" panose="030F0702030302020204" pitchFamily="66" charset="0"/>
            </a:endParaRPr>
          </a:p>
        </p:txBody>
      </p:sp>
      <p:pic>
        <p:nvPicPr>
          <p:cNvPr id="6" name="Picture 5"/>
          <p:cNvPicPr>
            <a:picLocks noChangeAspect="1"/>
          </p:cNvPicPr>
          <p:nvPr/>
        </p:nvPicPr>
        <p:blipFill>
          <a:blip r:embed="rId4"/>
          <a:stretch>
            <a:fillRect/>
          </a:stretch>
        </p:blipFill>
        <p:spPr>
          <a:xfrm>
            <a:off x="254582" y="5600650"/>
            <a:ext cx="2047184" cy="1046343"/>
          </a:xfrm>
          <a:prstGeom prst="rect">
            <a:avLst/>
          </a:prstGeom>
        </p:spPr>
      </p:pic>
      <p:sp>
        <p:nvSpPr>
          <p:cNvPr id="8" name="TextBox 7"/>
          <p:cNvSpPr txBox="1"/>
          <p:nvPr/>
        </p:nvSpPr>
        <p:spPr>
          <a:xfrm>
            <a:off x="3144931" y="388883"/>
            <a:ext cx="1847483" cy="2554545"/>
          </a:xfrm>
          <a:prstGeom prst="rect">
            <a:avLst/>
          </a:prstGeom>
          <a:noFill/>
          <a:ln>
            <a:solidFill>
              <a:srgbClr val="92D050"/>
            </a:solidFill>
          </a:ln>
        </p:spPr>
        <p:txBody>
          <a:bodyPr wrap="square" rtlCol="0">
            <a:spAutoFit/>
          </a:bodyPr>
          <a:lstStyle/>
          <a:p>
            <a:r>
              <a:rPr lang="en-US" sz="1600" dirty="0">
                <a:latin typeface="Comic Sans MS" panose="030F0702030302020204" pitchFamily="66" charset="0"/>
              </a:rPr>
              <a:t>This half term we will be reading </a:t>
            </a:r>
            <a:r>
              <a:rPr lang="en-US" sz="1600" dirty="0" err="1">
                <a:latin typeface="Comic Sans MS" panose="030F0702030302020204" pitchFamily="66" charset="0"/>
              </a:rPr>
              <a:t>Handa’s</a:t>
            </a:r>
            <a:r>
              <a:rPr lang="en-US" sz="1600" dirty="0">
                <a:latin typeface="Comic Sans MS" panose="030F0702030302020204" pitchFamily="66" charset="0"/>
              </a:rPr>
              <a:t> Surprise by </a:t>
            </a:r>
            <a:r>
              <a:rPr lang="en-GB" sz="1600" dirty="0">
                <a:latin typeface="Comic Sans MS" panose="030F0702030302020204" pitchFamily="66" charset="0"/>
              </a:rPr>
              <a:t> Eileen Browne. The children will be comparing life in Kenya to that in Great Britain</a:t>
            </a:r>
            <a:r>
              <a:rPr lang="en-GB" sz="1600" dirty="0" smtClean="0">
                <a:latin typeface="Comic Sans MS" panose="030F0702030302020204" pitchFamily="66" charset="0"/>
              </a:rPr>
              <a:t>.</a:t>
            </a:r>
            <a:endParaRPr lang="en-GB" sz="1600" dirty="0">
              <a:latin typeface="Comic Sans MS" panose="030F0702030302020204" pitchFamily="66" charset="0"/>
            </a:endParaRPr>
          </a:p>
        </p:txBody>
      </p:sp>
      <p:pic>
        <p:nvPicPr>
          <p:cNvPr id="12" name="Picture 11"/>
          <p:cNvPicPr>
            <a:picLocks noChangeAspect="1"/>
          </p:cNvPicPr>
          <p:nvPr/>
        </p:nvPicPr>
        <p:blipFill>
          <a:blip r:embed="rId5"/>
          <a:stretch>
            <a:fillRect/>
          </a:stretch>
        </p:blipFill>
        <p:spPr>
          <a:xfrm>
            <a:off x="6740005" y="1718025"/>
            <a:ext cx="1604131" cy="1382640"/>
          </a:xfrm>
          <a:prstGeom prst="rect">
            <a:avLst/>
          </a:prstGeom>
        </p:spPr>
      </p:pic>
      <p:sp>
        <p:nvSpPr>
          <p:cNvPr id="13" name="TextBox 12"/>
          <p:cNvSpPr txBox="1"/>
          <p:nvPr/>
        </p:nvSpPr>
        <p:spPr>
          <a:xfrm>
            <a:off x="6250500" y="1218213"/>
            <a:ext cx="2362725" cy="369332"/>
          </a:xfrm>
          <a:prstGeom prst="rect">
            <a:avLst/>
          </a:prstGeom>
          <a:solidFill>
            <a:schemeClr val="accent4">
              <a:lumMod val="20000"/>
              <a:lumOff val="80000"/>
            </a:schemeClr>
          </a:solidFill>
          <a:ln>
            <a:solidFill>
              <a:srgbClr val="7030A0"/>
            </a:solidFill>
          </a:ln>
        </p:spPr>
        <p:txBody>
          <a:bodyPr wrap="square" rtlCol="0">
            <a:spAutoFit/>
          </a:bodyPr>
          <a:lstStyle/>
          <a:p>
            <a:r>
              <a:rPr lang="en-US" dirty="0" smtClean="0">
                <a:latin typeface="Comic Sans MS" panose="030F0702030302020204" pitchFamily="66" charset="0"/>
              </a:rPr>
              <a:t>What is the same?</a:t>
            </a:r>
            <a:endParaRPr lang="en-GB" dirty="0">
              <a:latin typeface="Comic Sans MS" panose="030F0702030302020204" pitchFamily="66" charset="0"/>
            </a:endParaRPr>
          </a:p>
        </p:txBody>
      </p:sp>
      <p:sp>
        <p:nvSpPr>
          <p:cNvPr id="14" name="TextBox 13"/>
          <p:cNvSpPr txBox="1"/>
          <p:nvPr/>
        </p:nvSpPr>
        <p:spPr>
          <a:xfrm>
            <a:off x="7897945" y="2739123"/>
            <a:ext cx="2264920" cy="369332"/>
          </a:xfrm>
          <a:prstGeom prst="rect">
            <a:avLst/>
          </a:prstGeom>
          <a:solidFill>
            <a:schemeClr val="accent4">
              <a:lumMod val="20000"/>
              <a:lumOff val="80000"/>
            </a:schemeClr>
          </a:solidFill>
          <a:ln>
            <a:solidFill>
              <a:srgbClr val="7030A0"/>
            </a:solidFill>
          </a:ln>
        </p:spPr>
        <p:txBody>
          <a:bodyPr wrap="square" rtlCol="0">
            <a:spAutoFit/>
          </a:bodyPr>
          <a:lstStyle/>
          <a:p>
            <a:r>
              <a:rPr lang="en-US" dirty="0" smtClean="0">
                <a:latin typeface="Comic Sans MS" panose="030F0702030302020204" pitchFamily="66" charset="0"/>
              </a:rPr>
              <a:t>What is different?</a:t>
            </a:r>
            <a:endParaRPr lang="en-GB" dirty="0">
              <a:latin typeface="Comic Sans MS" panose="030F0702030302020204" pitchFamily="66" charset="0"/>
            </a:endParaRPr>
          </a:p>
        </p:txBody>
      </p:sp>
      <p:pic>
        <p:nvPicPr>
          <p:cNvPr id="16" name="Picture 15"/>
          <p:cNvPicPr>
            <a:picLocks noChangeAspect="1"/>
          </p:cNvPicPr>
          <p:nvPr/>
        </p:nvPicPr>
        <p:blipFill>
          <a:blip r:embed="rId6"/>
          <a:stretch>
            <a:fillRect/>
          </a:stretch>
        </p:blipFill>
        <p:spPr>
          <a:xfrm>
            <a:off x="8758298" y="1112080"/>
            <a:ext cx="2233812" cy="1402626"/>
          </a:xfrm>
          <a:prstGeom prst="rect">
            <a:avLst/>
          </a:prstGeom>
        </p:spPr>
      </p:pic>
      <p:pic>
        <p:nvPicPr>
          <p:cNvPr id="17" name="Picture 16"/>
          <p:cNvPicPr>
            <a:picLocks noChangeAspect="1"/>
          </p:cNvPicPr>
          <p:nvPr/>
        </p:nvPicPr>
        <p:blipFill>
          <a:blip r:embed="rId7"/>
          <a:stretch>
            <a:fillRect/>
          </a:stretch>
        </p:blipFill>
        <p:spPr>
          <a:xfrm>
            <a:off x="10188783" y="2142492"/>
            <a:ext cx="1909269" cy="1144445"/>
          </a:xfrm>
          <a:prstGeom prst="rect">
            <a:avLst/>
          </a:prstGeom>
        </p:spPr>
      </p:pic>
      <p:sp>
        <p:nvSpPr>
          <p:cNvPr id="10" name="TextBox 9"/>
          <p:cNvSpPr txBox="1"/>
          <p:nvPr/>
        </p:nvSpPr>
        <p:spPr>
          <a:xfrm>
            <a:off x="5374104" y="356754"/>
            <a:ext cx="6478243" cy="646331"/>
          </a:xfrm>
          <a:prstGeom prst="rect">
            <a:avLst/>
          </a:prstGeom>
          <a:noFill/>
          <a:ln>
            <a:solidFill>
              <a:srgbClr val="7030A0"/>
            </a:solidFill>
          </a:ln>
        </p:spPr>
        <p:txBody>
          <a:bodyPr wrap="square" rtlCol="0">
            <a:spAutoFit/>
          </a:bodyPr>
          <a:lstStyle/>
          <a:p>
            <a:r>
              <a:rPr lang="en-US" dirty="0" smtClean="0">
                <a:latin typeface="Comic Sans MS" panose="030F0702030302020204" pitchFamily="66" charset="0"/>
              </a:rPr>
              <a:t>We are going to find out what the seaside used to be like in the olden days and compare it to how it is now. </a:t>
            </a:r>
            <a:endParaRPr lang="en-GB" dirty="0">
              <a:latin typeface="Comic Sans MS" panose="030F0702030302020204" pitchFamily="66" charset="0"/>
            </a:endParaRPr>
          </a:p>
        </p:txBody>
      </p:sp>
      <p:sp>
        <p:nvSpPr>
          <p:cNvPr id="21" name="TextBox 20"/>
          <p:cNvSpPr txBox="1"/>
          <p:nvPr/>
        </p:nvSpPr>
        <p:spPr>
          <a:xfrm>
            <a:off x="6946232" y="3845997"/>
            <a:ext cx="5151820" cy="923330"/>
          </a:xfrm>
          <a:prstGeom prst="rect">
            <a:avLst/>
          </a:prstGeom>
          <a:noFill/>
          <a:ln>
            <a:solidFill>
              <a:srgbClr val="7030A0"/>
            </a:solidFill>
          </a:ln>
        </p:spPr>
        <p:txBody>
          <a:bodyPr wrap="square" rtlCol="0">
            <a:spAutoFit/>
          </a:bodyPr>
          <a:lstStyle/>
          <a:p>
            <a:r>
              <a:rPr lang="en-US" dirty="0" smtClean="0">
                <a:latin typeface="Comic Sans MS" panose="030F0702030302020204" pitchFamily="66" charset="0"/>
              </a:rPr>
              <a:t>We will be looking for signs of summer. We will be looking at ways to stay safe in the sun and what clothes to wear. </a:t>
            </a:r>
            <a:endParaRPr lang="en-US" dirty="0">
              <a:latin typeface="Comic Sans MS" panose="030F0702030302020204" pitchFamily="66" charset="0"/>
            </a:endParaRPr>
          </a:p>
        </p:txBody>
      </p:sp>
      <p:sp>
        <p:nvSpPr>
          <p:cNvPr id="22" name="TextBox 21"/>
          <p:cNvSpPr txBox="1"/>
          <p:nvPr/>
        </p:nvSpPr>
        <p:spPr>
          <a:xfrm>
            <a:off x="8869944" y="4850400"/>
            <a:ext cx="3228108" cy="584775"/>
          </a:xfrm>
          <a:prstGeom prst="rect">
            <a:avLst/>
          </a:prstGeom>
          <a:noFill/>
          <a:ln>
            <a:solidFill>
              <a:srgbClr val="7030A0"/>
            </a:solidFill>
          </a:ln>
        </p:spPr>
        <p:txBody>
          <a:bodyPr wrap="square" rtlCol="0">
            <a:spAutoFit/>
          </a:bodyPr>
          <a:lstStyle/>
          <a:p>
            <a:r>
              <a:rPr lang="en-US" sz="1600" dirty="0">
                <a:latin typeface="Comic Sans MS" panose="030F0702030302020204" pitchFamily="66" charset="0"/>
              </a:rPr>
              <a:t>Now we have covered all 4 seasons we will compare </a:t>
            </a:r>
            <a:r>
              <a:rPr lang="en-US" sz="1600" dirty="0" smtClean="0">
                <a:latin typeface="Comic Sans MS" panose="030F0702030302020204" pitchFamily="66" charset="0"/>
              </a:rPr>
              <a:t>them.</a:t>
            </a:r>
            <a:endParaRPr lang="en-GB" dirty="0"/>
          </a:p>
        </p:txBody>
      </p:sp>
      <p:pic>
        <p:nvPicPr>
          <p:cNvPr id="23" name="Picture 22"/>
          <p:cNvPicPr>
            <a:picLocks noChangeAspect="1"/>
          </p:cNvPicPr>
          <p:nvPr/>
        </p:nvPicPr>
        <p:blipFill>
          <a:blip r:embed="rId8"/>
          <a:stretch>
            <a:fillRect/>
          </a:stretch>
        </p:blipFill>
        <p:spPr>
          <a:xfrm>
            <a:off x="7198574" y="4850399"/>
            <a:ext cx="1543265" cy="1657581"/>
          </a:xfrm>
          <a:prstGeom prst="rect">
            <a:avLst/>
          </a:prstGeom>
        </p:spPr>
      </p:pic>
      <p:pic>
        <p:nvPicPr>
          <p:cNvPr id="24" name="Picture 23"/>
          <p:cNvPicPr>
            <a:picLocks noChangeAspect="1"/>
          </p:cNvPicPr>
          <p:nvPr/>
        </p:nvPicPr>
        <p:blipFill>
          <a:blip r:embed="rId9"/>
          <a:stretch>
            <a:fillRect/>
          </a:stretch>
        </p:blipFill>
        <p:spPr>
          <a:xfrm>
            <a:off x="8881960" y="5679189"/>
            <a:ext cx="3181703" cy="924054"/>
          </a:xfrm>
          <a:prstGeom prst="rect">
            <a:avLst/>
          </a:prstGeom>
        </p:spPr>
      </p:pic>
      <p:sp>
        <p:nvSpPr>
          <p:cNvPr id="7" name="TextBox 6"/>
          <p:cNvSpPr txBox="1"/>
          <p:nvPr/>
        </p:nvSpPr>
        <p:spPr>
          <a:xfrm>
            <a:off x="2429871" y="3845997"/>
            <a:ext cx="3603067" cy="923330"/>
          </a:xfrm>
          <a:prstGeom prst="rect">
            <a:avLst/>
          </a:prstGeom>
          <a:noFill/>
          <a:ln>
            <a:solidFill>
              <a:srgbClr val="7030A0"/>
            </a:solidFill>
          </a:ln>
        </p:spPr>
        <p:txBody>
          <a:bodyPr wrap="square" rtlCol="0">
            <a:spAutoFit/>
          </a:bodyPr>
          <a:lstStyle/>
          <a:p>
            <a:r>
              <a:rPr lang="en-US" dirty="0" smtClean="0">
                <a:latin typeface="Comic Sans MS" panose="030F0702030302020204" pitchFamily="66" charset="0"/>
              </a:rPr>
              <a:t>The children will research animals that come from African countries.</a:t>
            </a:r>
            <a:endParaRPr lang="en-GB" dirty="0">
              <a:latin typeface="Comic Sans MS" panose="030F0702030302020204" pitchFamily="66" charset="0"/>
            </a:endParaRPr>
          </a:p>
        </p:txBody>
      </p:sp>
      <p:pic>
        <p:nvPicPr>
          <p:cNvPr id="9" name="Picture 8"/>
          <p:cNvPicPr>
            <a:picLocks noChangeAspect="1"/>
          </p:cNvPicPr>
          <p:nvPr/>
        </p:nvPicPr>
        <p:blipFill>
          <a:blip r:embed="rId10"/>
          <a:stretch>
            <a:fillRect/>
          </a:stretch>
        </p:blipFill>
        <p:spPr>
          <a:xfrm>
            <a:off x="4814789" y="4493081"/>
            <a:ext cx="2124371" cy="1552792"/>
          </a:xfrm>
          <a:prstGeom prst="rect">
            <a:avLst/>
          </a:prstGeom>
        </p:spPr>
      </p:pic>
      <p:pic>
        <p:nvPicPr>
          <p:cNvPr id="15" name="Picture 14"/>
          <p:cNvPicPr>
            <a:picLocks noChangeAspect="1"/>
          </p:cNvPicPr>
          <p:nvPr/>
        </p:nvPicPr>
        <p:blipFill>
          <a:blip r:embed="rId11"/>
          <a:stretch>
            <a:fillRect/>
          </a:stretch>
        </p:blipFill>
        <p:spPr>
          <a:xfrm>
            <a:off x="2429871" y="4969398"/>
            <a:ext cx="1000265" cy="1076475"/>
          </a:xfrm>
          <a:prstGeom prst="rect">
            <a:avLst/>
          </a:prstGeom>
        </p:spPr>
      </p:pic>
      <p:pic>
        <p:nvPicPr>
          <p:cNvPr id="26" name="Picture 25"/>
          <p:cNvPicPr>
            <a:picLocks noChangeAspect="1"/>
          </p:cNvPicPr>
          <p:nvPr/>
        </p:nvPicPr>
        <p:blipFill>
          <a:blip r:embed="rId12"/>
          <a:stretch>
            <a:fillRect/>
          </a:stretch>
        </p:blipFill>
        <p:spPr>
          <a:xfrm>
            <a:off x="3565172" y="4850399"/>
            <a:ext cx="1114581" cy="1086002"/>
          </a:xfrm>
          <a:prstGeom prst="rect">
            <a:avLst/>
          </a:prstGeom>
        </p:spPr>
      </p:pic>
      <p:sp>
        <p:nvSpPr>
          <p:cNvPr id="27" name="TextBox 26"/>
          <p:cNvSpPr txBox="1"/>
          <p:nvPr/>
        </p:nvSpPr>
        <p:spPr>
          <a:xfrm>
            <a:off x="2429871" y="6136472"/>
            <a:ext cx="4516361" cy="646331"/>
          </a:xfrm>
          <a:prstGeom prst="rect">
            <a:avLst/>
          </a:prstGeom>
          <a:noFill/>
          <a:ln>
            <a:solidFill>
              <a:srgbClr val="7030A0"/>
            </a:solidFill>
          </a:ln>
        </p:spPr>
        <p:txBody>
          <a:bodyPr wrap="square" rtlCol="0">
            <a:spAutoFit/>
          </a:bodyPr>
          <a:lstStyle/>
          <a:p>
            <a:r>
              <a:rPr lang="en-US" dirty="0" smtClean="0">
                <a:latin typeface="Comic Sans MS" panose="030F0702030302020204" pitchFamily="66" charset="0"/>
              </a:rPr>
              <a:t>Have you been to the Safari Park and seen these animals in real life?</a:t>
            </a:r>
            <a:endParaRPr lang="en-GB" dirty="0">
              <a:latin typeface="Comic Sans MS" panose="030F0702030302020204" pitchFamily="66" charset="0"/>
            </a:endParaRPr>
          </a:p>
        </p:txBody>
      </p:sp>
    </p:spTree>
    <p:extLst>
      <p:ext uri="{BB962C8B-B14F-4D97-AF65-F5344CB8AC3E}">
        <p14:creationId xmlns:p14="http://schemas.microsoft.com/office/powerpoint/2010/main" val="1082043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32117531"/>
              </p:ext>
            </p:extLst>
          </p:nvPr>
        </p:nvGraphicFramePr>
        <p:xfrm>
          <a:off x="273269" y="241740"/>
          <a:ext cx="4710855" cy="3489433"/>
        </p:xfrm>
        <a:graphic>
          <a:graphicData uri="http://schemas.openxmlformats.org/drawingml/2006/table">
            <a:tbl>
              <a:tblPr firstRow="1" bandRow="1">
                <a:tableStyleId>{5C22544A-7EE6-4342-B048-85BDC9FD1C3A}</a:tableStyleId>
              </a:tblPr>
              <a:tblGrid>
                <a:gridCol w="1254541">
                  <a:extLst>
                    <a:ext uri="{9D8B030D-6E8A-4147-A177-3AD203B41FA5}">
                      <a16:colId xmlns:a16="http://schemas.microsoft.com/office/drawing/2014/main" val="4189870540"/>
                    </a:ext>
                  </a:extLst>
                </a:gridCol>
                <a:gridCol w="3456314">
                  <a:extLst>
                    <a:ext uri="{9D8B030D-6E8A-4147-A177-3AD203B41FA5}">
                      <a16:colId xmlns:a16="http://schemas.microsoft.com/office/drawing/2014/main" val="4222424393"/>
                    </a:ext>
                  </a:extLst>
                </a:gridCol>
              </a:tblGrid>
              <a:tr h="580651">
                <a:tc gridSpan="2">
                  <a:txBody>
                    <a:bodyPr/>
                    <a:lstStyle/>
                    <a:p>
                      <a:r>
                        <a:rPr lang="en-GB" sz="1200" dirty="0">
                          <a:latin typeface="Comic Sans MS" panose="030F0702030302020204" pitchFamily="66" charset="0"/>
                        </a:rPr>
                        <a:t>Key Vocabulary </a:t>
                      </a:r>
                    </a:p>
                  </a:txBody>
                  <a:tcPr/>
                </a:tc>
                <a:tc hMerge="1">
                  <a:txBody>
                    <a:bodyPr/>
                    <a:lstStyle/>
                    <a:p>
                      <a:endParaRPr lang="en-GB" dirty="0"/>
                    </a:p>
                  </a:txBody>
                  <a:tcPr/>
                </a:tc>
                <a:extLst>
                  <a:ext uri="{0D108BD9-81ED-4DB2-BD59-A6C34878D82A}">
                    <a16:rowId xmlns:a16="http://schemas.microsoft.com/office/drawing/2014/main" val="2141165664"/>
                  </a:ext>
                </a:extLst>
              </a:tr>
              <a:tr h="604597">
                <a:tc>
                  <a:txBody>
                    <a:bodyPr/>
                    <a:lstStyle/>
                    <a:p>
                      <a:r>
                        <a:rPr lang="en-GB" sz="1200" dirty="0">
                          <a:latin typeface="Comic Sans MS" panose="030F0702030302020204" pitchFamily="66" charset="0"/>
                        </a:rPr>
                        <a:t>Past</a:t>
                      </a:r>
                    </a:p>
                  </a:txBody>
                  <a:tcPr/>
                </a:tc>
                <a:tc>
                  <a:txBody>
                    <a:bodyPr/>
                    <a:lstStyle/>
                    <a:p>
                      <a:r>
                        <a:rPr lang="en-GB" sz="1200" dirty="0">
                          <a:latin typeface="Comic Sans MS" panose="030F0702030302020204" pitchFamily="66" charset="0"/>
                        </a:rPr>
                        <a:t>Something that has already happened</a:t>
                      </a:r>
                    </a:p>
                  </a:txBody>
                  <a:tcPr/>
                </a:tc>
                <a:extLst>
                  <a:ext uri="{0D108BD9-81ED-4DB2-BD59-A6C34878D82A}">
                    <a16:rowId xmlns:a16="http://schemas.microsoft.com/office/drawing/2014/main" val="1485377799"/>
                  </a:ext>
                </a:extLst>
              </a:tr>
              <a:tr h="604597">
                <a:tc>
                  <a:txBody>
                    <a:bodyPr/>
                    <a:lstStyle/>
                    <a:p>
                      <a:r>
                        <a:rPr lang="en-GB" sz="1200" dirty="0">
                          <a:latin typeface="Comic Sans MS" panose="030F0702030302020204" pitchFamily="66" charset="0"/>
                        </a:rPr>
                        <a:t>Present</a:t>
                      </a:r>
                    </a:p>
                  </a:txBody>
                  <a:tcPr/>
                </a:tc>
                <a:tc>
                  <a:txBody>
                    <a:bodyPr/>
                    <a:lstStyle/>
                    <a:p>
                      <a:r>
                        <a:rPr lang="en-GB" sz="1200" dirty="0">
                          <a:latin typeface="Comic Sans MS" panose="030F0702030302020204" pitchFamily="66" charset="0"/>
                        </a:rPr>
                        <a:t>Something that is happening right now</a:t>
                      </a:r>
                    </a:p>
                  </a:txBody>
                  <a:tcPr/>
                </a:tc>
                <a:extLst>
                  <a:ext uri="{0D108BD9-81ED-4DB2-BD59-A6C34878D82A}">
                    <a16:rowId xmlns:a16="http://schemas.microsoft.com/office/drawing/2014/main" val="2244239350"/>
                  </a:ext>
                </a:extLst>
              </a:tr>
              <a:tr h="604597">
                <a:tc>
                  <a:txBody>
                    <a:bodyPr/>
                    <a:lstStyle/>
                    <a:p>
                      <a:r>
                        <a:rPr lang="en-GB" sz="1200" dirty="0">
                          <a:latin typeface="Comic Sans MS" panose="030F0702030302020204" pitchFamily="66" charset="0"/>
                        </a:rPr>
                        <a:t>Future</a:t>
                      </a:r>
                    </a:p>
                  </a:txBody>
                  <a:tcPr/>
                </a:tc>
                <a:tc>
                  <a:txBody>
                    <a:bodyPr/>
                    <a:lstStyle/>
                    <a:p>
                      <a:r>
                        <a:rPr lang="en-GB" sz="1200" dirty="0">
                          <a:latin typeface="Comic Sans MS" panose="030F0702030302020204" pitchFamily="66" charset="0"/>
                        </a:rPr>
                        <a:t>Something that will happen in the future</a:t>
                      </a:r>
                    </a:p>
                  </a:txBody>
                  <a:tcPr/>
                </a:tc>
                <a:extLst>
                  <a:ext uri="{0D108BD9-81ED-4DB2-BD59-A6C34878D82A}">
                    <a16:rowId xmlns:a16="http://schemas.microsoft.com/office/drawing/2014/main" val="3861792938"/>
                  </a:ext>
                </a:extLst>
              </a:tr>
              <a:tr h="490394">
                <a:tc>
                  <a:txBody>
                    <a:bodyPr/>
                    <a:lstStyle/>
                    <a:p>
                      <a:r>
                        <a:rPr lang="en-GB" sz="1200" dirty="0">
                          <a:latin typeface="Comic Sans MS" panose="030F0702030302020204" pitchFamily="66" charset="0"/>
                        </a:rPr>
                        <a:t>Fiction</a:t>
                      </a:r>
                    </a:p>
                  </a:txBody>
                  <a:tcPr/>
                </a:tc>
                <a:tc>
                  <a:txBody>
                    <a:bodyPr/>
                    <a:lstStyle/>
                    <a:p>
                      <a:r>
                        <a:rPr lang="en-GB" sz="1200" dirty="0">
                          <a:latin typeface="Comic Sans MS" panose="030F0702030302020204" pitchFamily="66" charset="0"/>
                        </a:rPr>
                        <a:t>A made up story.</a:t>
                      </a:r>
                    </a:p>
                  </a:txBody>
                  <a:tcPr/>
                </a:tc>
                <a:extLst>
                  <a:ext uri="{0D108BD9-81ED-4DB2-BD59-A6C34878D82A}">
                    <a16:rowId xmlns:a16="http://schemas.microsoft.com/office/drawing/2014/main" val="1676627305"/>
                  </a:ext>
                </a:extLst>
              </a:tr>
              <a:tr h="604597">
                <a:tc>
                  <a:txBody>
                    <a:bodyPr/>
                    <a:lstStyle/>
                    <a:p>
                      <a:r>
                        <a:rPr lang="en-GB" sz="1200" dirty="0">
                          <a:latin typeface="Comic Sans MS" panose="030F0702030302020204" pitchFamily="66" charset="0"/>
                        </a:rPr>
                        <a:t>Non-fiction</a:t>
                      </a:r>
                    </a:p>
                  </a:txBody>
                  <a:tcPr/>
                </a:tc>
                <a:tc>
                  <a:txBody>
                    <a:bodyPr/>
                    <a:lstStyle/>
                    <a:p>
                      <a:r>
                        <a:rPr lang="en-GB" sz="1200" dirty="0" smtClean="0">
                          <a:latin typeface="Comic Sans MS" panose="030F0702030302020204" pitchFamily="66" charset="0"/>
                        </a:rPr>
                        <a:t>Writing</a:t>
                      </a:r>
                      <a:r>
                        <a:rPr lang="en-GB" sz="1200" baseline="0" dirty="0" smtClean="0">
                          <a:latin typeface="Comic Sans MS" panose="030F0702030302020204" pitchFamily="66" charset="0"/>
                        </a:rPr>
                        <a:t> about rea</a:t>
                      </a:r>
                      <a:r>
                        <a:rPr lang="en-GB" sz="1200" dirty="0" smtClean="0">
                          <a:latin typeface="Comic Sans MS" panose="030F0702030302020204" pitchFamily="66" charset="0"/>
                        </a:rPr>
                        <a:t>l </a:t>
                      </a:r>
                      <a:r>
                        <a:rPr lang="en-GB" sz="1200" dirty="0">
                          <a:latin typeface="Comic Sans MS" panose="030F0702030302020204" pitchFamily="66" charset="0"/>
                        </a:rPr>
                        <a:t>events and facts.</a:t>
                      </a:r>
                    </a:p>
                  </a:txBody>
                  <a:tcPr/>
                </a:tc>
                <a:extLst>
                  <a:ext uri="{0D108BD9-81ED-4DB2-BD59-A6C34878D82A}">
                    <a16:rowId xmlns:a16="http://schemas.microsoft.com/office/drawing/2014/main" val="304118714"/>
                  </a:ext>
                </a:extLst>
              </a:tr>
            </a:tbl>
          </a:graphicData>
        </a:graphic>
      </p:graphicFrame>
      <p:sp>
        <p:nvSpPr>
          <p:cNvPr id="4" name="TextBox 3"/>
          <p:cNvSpPr txBox="1"/>
          <p:nvPr/>
        </p:nvSpPr>
        <p:spPr>
          <a:xfrm>
            <a:off x="523611" y="3921976"/>
            <a:ext cx="2550527" cy="2708434"/>
          </a:xfrm>
          <a:prstGeom prst="rect">
            <a:avLst/>
          </a:prstGeom>
          <a:noFill/>
          <a:ln>
            <a:solidFill>
              <a:srgbClr val="00B050"/>
            </a:solidFill>
          </a:ln>
        </p:spPr>
        <p:txBody>
          <a:bodyPr wrap="square" rtlCol="0">
            <a:spAutoFit/>
          </a:bodyPr>
          <a:lstStyle/>
          <a:p>
            <a:r>
              <a:rPr lang="en-US" sz="1700" dirty="0" smtClean="0">
                <a:latin typeface="Comic Sans MS" panose="030F0702030302020204" pitchFamily="66" charset="0"/>
              </a:rPr>
              <a:t>In art we will be looking at weaving. The children will start with large scale weaving with fabric on Brambles fence before moving to more intricate weaving using paper, ribbon and natural resources.</a:t>
            </a:r>
            <a:endParaRPr lang="en-GB" sz="1700" dirty="0">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3741780" y="5023821"/>
            <a:ext cx="2308244" cy="1513183"/>
          </a:xfrm>
          <a:prstGeom prst="rect">
            <a:avLst/>
          </a:prstGeom>
        </p:spPr>
      </p:pic>
      <p:pic>
        <p:nvPicPr>
          <p:cNvPr id="6" name="Picture 5"/>
          <p:cNvPicPr>
            <a:picLocks noChangeAspect="1"/>
          </p:cNvPicPr>
          <p:nvPr/>
        </p:nvPicPr>
        <p:blipFill>
          <a:blip r:embed="rId3"/>
          <a:stretch>
            <a:fillRect/>
          </a:stretch>
        </p:blipFill>
        <p:spPr>
          <a:xfrm>
            <a:off x="3171870" y="3893549"/>
            <a:ext cx="1805415" cy="1248605"/>
          </a:xfrm>
          <a:prstGeom prst="rect">
            <a:avLst/>
          </a:prstGeom>
        </p:spPr>
      </p:pic>
      <p:pic>
        <p:nvPicPr>
          <p:cNvPr id="7" name="Picture 6"/>
          <p:cNvPicPr>
            <a:picLocks noChangeAspect="1"/>
          </p:cNvPicPr>
          <p:nvPr/>
        </p:nvPicPr>
        <p:blipFill>
          <a:blip r:embed="rId4"/>
          <a:stretch>
            <a:fillRect/>
          </a:stretch>
        </p:blipFill>
        <p:spPr>
          <a:xfrm>
            <a:off x="9755464" y="188227"/>
            <a:ext cx="2317529" cy="1039937"/>
          </a:xfrm>
          <a:prstGeom prst="rect">
            <a:avLst/>
          </a:prstGeom>
        </p:spPr>
      </p:pic>
      <p:sp>
        <p:nvSpPr>
          <p:cNvPr id="8" name="TextBox 7"/>
          <p:cNvSpPr txBox="1"/>
          <p:nvPr/>
        </p:nvSpPr>
        <p:spPr>
          <a:xfrm>
            <a:off x="5700252" y="252296"/>
            <a:ext cx="3541689" cy="2585323"/>
          </a:xfrm>
          <a:prstGeom prst="rect">
            <a:avLst/>
          </a:prstGeom>
          <a:noFill/>
          <a:ln>
            <a:solidFill>
              <a:srgbClr val="FFC000"/>
            </a:solidFill>
          </a:ln>
        </p:spPr>
        <p:txBody>
          <a:bodyPr wrap="square" rtlCol="0">
            <a:spAutoFit/>
          </a:bodyPr>
          <a:lstStyle/>
          <a:p>
            <a:r>
              <a:rPr lang="en-US" dirty="0" smtClean="0">
                <a:latin typeface="Comic Sans MS" panose="030F0702030302020204" pitchFamily="66" charset="0"/>
              </a:rPr>
              <a:t>In PE we will be </a:t>
            </a:r>
            <a:r>
              <a:rPr lang="en-US" dirty="0" err="1" smtClean="0">
                <a:latin typeface="Comic Sans MS" panose="030F0702030302020204" pitchFamily="66" charset="0"/>
              </a:rPr>
              <a:t>practising</a:t>
            </a:r>
            <a:r>
              <a:rPr lang="en-US" dirty="0" smtClean="0">
                <a:latin typeface="Comic Sans MS" panose="030F0702030302020204" pitchFamily="66" charset="0"/>
              </a:rPr>
              <a:t> </a:t>
            </a:r>
            <a:r>
              <a:rPr lang="en-US" dirty="0" smtClean="0">
                <a:latin typeface="Comic Sans MS" panose="030F0702030302020204" pitchFamily="66" charset="0"/>
              </a:rPr>
              <a:t>for our Sports Day and developing </a:t>
            </a:r>
            <a:r>
              <a:rPr lang="en-US" dirty="0" smtClean="0">
                <a:latin typeface="Comic Sans MS" panose="030F0702030302020204" pitchFamily="66" charset="0"/>
              </a:rPr>
              <a:t>the children's </a:t>
            </a:r>
            <a:r>
              <a:rPr lang="en-US" dirty="0">
                <a:latin typeface="Comic Sans MS" panose="030F0702030302020204" pitchFamily="66" charset="0"/>
              </a:rPr>
              <a:t>understanding of playing games through the topic of 'transport'. </a:t>
            </a:r>
            <a:endParaRPr lang="en-US" dirty="0" smtClean="0">
              <a:latin typeface="Comic Sans MS" panose="030F0702030302020204" pitchFamily="66" charset="0"/>
            </a:endParaRPr>
          </a:p>
          <a:p>
            <a:r>
              <a:rPr lang="en-US" dirty="0" smtClean="0">
                <a:latin typeface="Comic Sans MS" panose="030F0702030302020204" pitchFamily="66" charset="0"/>
              </a:rPr>
              <a:t>This unit will help the children understand what a team is and how to behave when we win and when we lose. </a:t>
            </a:r>
            <a:endParaRPr lang="en-GB" dirty="0">
              <a:latin typeface="Comic Sans MS" panose="030F0702030302020204" pitchFamily="66" charset="0"/>
            </a:endParaRPr>
          </a:p>
        </p:txBody>
      </p:sp>
      <p:sp>
        <p:nvSpPr>
          <p:cNvPr id="10" name="TextBox 9"/>
          <p:cNvSpPr txBox="1"/>
          <p:nvPr/>
        </p:nvSpPr>
        <p:spPr>
          <a:xfrm>
            <a:off x="9094561" y="2907798"/>
            <a:ext cx="2915057" cy="1754326"/>
          </a:xfrm>
          <a:prstGeom prst="rect">
            <a:avLst/>
          </a:prstGeom>
          <a:noFill/>
          <a:ln>
            <a:solidFill>
              <a:srgbClr val="FF33CC"/>
            </a:solidFill>
          </a:ln>
        </p:spPr>
        <p:txBody>
          <a:bodyPr wrap="square" rtlCol="0">
            <a:spAutoFit/>
          </a:bodyPr>
          <a:lstStyle/>
          <a:p>
            <a:r>
              <a:rPr lang="en-US" dirty="0" smtClean="0">
                <a:latin typeface="Comic Sans MS" panose="030F0702030302020204" pitchFamily="66" charset="0"/>
              </a:rPr>
              <a:t>In PHSE the children will learning the importance of listening carefully, telling the truth and thinking of other’s feelings.  </a:t>
            </a:r>
            <a:endParaRPr lang="en-GB" dirty="0">
              <a:latin typeface="Comic Sans MS" panose="030F0702030302020204" pitchFamily="66" charset="0"/>
            </a:endParaRPr>
          </a:p>
        </p:txBody>
      </p:sp>
      <p:sp>
        <p:nvSpPr>
          <p:cNvPr id="11" name="TextBox 10"/>
          <p:cNvSpPr txBox="1"/>
          <p:nvPr/>
        </p:nvSpPr>
        <p:spPr>
          <a:xfrm>
            <a:off x="6153145" y="4876084"/>
            <a:ext cx="3874463" cy="1754326"/>
          </a:xfrm>
          <a:prstGeom prst="rect">
            <a:avLst/>
          </a:prstGeom>
          <a:noFill/>
          <a:ln>
            <a:solidFill>
              <a:srgbClr val="7030A0"/>
            </a:solidFill>
          </a:ln>
        </p:spPr>
        <p:txBody>
          <a:bodyPr wrap="square" rtlCol="0">
            <a:spAutoFit/>
          </a:bodyPr>
          <a:lstStyle/>
          <a:p>
            <a:r>
              <a:rPr lang="en-US" dirty="0" smtClean="0">
                <a:latin typeface="Comic Sans MS" panose="030F0702030302020204" pitchFamily="66" charset="0"/>
              </a:rPr>
              <a:t>In RE we </a:t>
            </a:r>
            <a:r>
              <a:rPr lang="en-US" dirty="0" smtClean="0">
                <a:latin typeface="Comic Sans MS" panose="030F0702030302020204" pitchFamily="66" charset="0"/>
              </a:rPr>
              <a:t>will be talking </a:t>
            </a:r>
            <a:r>
              <a:rPr lang="en-US" dirty="0" smtClean="0">
                <a:latin typeface="Comic Sans MS" panose="030F0702030302020204" pitchFamily="66" charset="0"/>
              </a:rPr>
              <a:t>about the features of a mosque and the objects which can be found inside.</a:t>
            </a:r>
          </a:p>
          <a:p>
            <a:r>
              <a:rPr lang="en-US" dirty="0" smtClean="0">
                <a:latin typeface="Comic Sans MS" panose="030F0702030302020204" pitchFamily="66" charset="0"/>
              </a:rPr>
              <a:t>We will then start to compare how holy places are similar and how they are different. </a:t>
            </a:r>
            <a:endParaRPr lang="en-GB" dirty="0">
              <a:latin typeface="Comic Sans MS" panose="030F0702030302020204" pitchFamily="66" charset="0"/>
            </a:endParaRPr>
          </a:p>
        </p:txBody>
      </p:sp>
      <p:pic>
        <p:nvPicPr>
          <p:cNvPr id="12" name="Picture 11"/>
          <p:cNvPicPr>
            <a:picLocks noChangeAspect="1"/>
          </p:cNvPicPr>
          <p:nvPr/>
        </p:nvPicPr>
        <p:blipFill>
          <a:blip r:embed="rId5"/>
          <a:stretch>
            <a:fillRect/>
          </a:stretch>
        </p:blipFill>
        <p:spPr>
          <a:xfrm>
            <a:off x="10193397" y="4766010"/>
            <a:ext cx="1648055" cy="1667108"/>
          </a:xfrm>
          <a:prstGeom prst="rect">
            <a:avLst/>
          </a:prstGeom>
        </p:spPr>
      </p:pic>
      <p:pic>
        <p:nvPicPr>
          <p:cNvPr id="13" name="Picture 12"/>
          <p:cNvPicPr>
            <a:picLocks noChangeAspect="1"/>
          </p:cNvPicPr>
          <p:nvPr/>
        </p:nvPicPr>
        <p:blipFill>
          <a:blip r:embed="rId6"/>
          <a:stretch>
            <a:fillRect/>
          </a:stretch>
        </p:blipFill>
        <p:spPr>
          <a:xfrm>
            <a:off x="5056064" y="2984764"/>
            <a:ext cx="2539493" cy="1597994"/>
          </a:xfrm>
          <a:prstGeom prst="rect">
            <a:avLst/>
          </a:prstGeom>
        </p:spPr>
      </p:pic>
      <p:pic>
        <p:nvPicPr>
          <p:cNvPr id="2" name="Picture 1"/>
          <p:cNvPicPr>
            <a:picLocks noChangeAspect="1"/>
          </p:cNvPicPr>
          <p:nvPr/>
        </p:nvPicPr>
        <p:blipFill>
          <a:blip r:embed="rId7"/>
          <a:stretch>
            <a:fillRect/>
          </a:stretch>
        </p:blipFill>
        <p:spPr>
          <a:xfrm>
            <a:off x="9333198" y="1655662"/>
            <a:ext cx="2046777" cy="1097321"/>
          </a:xfrm>
          <a:prstGeom prst="rect">
            <a:avLst/>
          </a:prstGeom>
        </p:spPr>
      </p:pic>
      <p:pic>
        <p:nvPicPr>
          <p:cNvPr id="9" name="Picture 8"/>
          <p:cNvPicPr>
            <a:picLocks noChangeAspect="1"/>
          </p:cNvPicPr>
          <p:nvPr/>
        </p:nvPicPr>
        <p:blipFill>
          <a:blip r:embed="rId8"/>
          <a:stretch>
            <a:fillRect/>
          </a:stretch>
        </p:blipFill>
        <p:spPr>
          <a:xfrm>
            <a:off x="7618407" y="2511425"/>
            <a:ext cx="1193270" cy="1059195"/>
          </a:xfrm>
          <a:prstGeom prst="rect">
            <a:avLst/>
          </a:prstGeom>
        </p:spPr>
      </p:pic>
      <p:sp>
        <p:nvSpPr>
          <p:cNvPr id="14" name="TextBox 13"/>
          <p:cNvSpPr txBox="1"/>
          <p:nvPr/>
        </p:nvSpPr>
        <p:spPr>
          <a:xfrm>
            <a:off x="10027608" y="1281677"/>
            <a:ext cx="1773242" cy="369332"/>
          </a:xfrm>
          <a:prstGeom prst="rect">
            <a:avLst/>
          </a:prstGeom>
          <a:solidFill>
            <a:schemeClr val="accent4">
              <a:lumMod val="60000"/>
              <a:lumOff val="40000"/>
            </a:schemeClr>
          </a:solidFill>
        </p:spPr>
        <p:txBody>
          <a:bodyPr wrap="none" rtlCol="0">
            <a:spAutoFit/>
          </a:bodyPr>
          <a:lstStyle/>
          <a:p>
            <a:r>
              <a:rPr lang="en-US" dirty="0" smtClean="0">
                <a:latin typeface="Comic Sans MS" panose="030F0702030302020204" pitchFamily="66" charset="0"/>
              </a:rPr>
              <a:t>Sportsmanship</a:t>
            </a:r>
            <a:endParaRPr lang="en-GB" dirty="0">
              <a:latin typeface="Comic Sans MS" panose="030F0702030302020204" pitchFamily="66" charset="0"/>
            </a:endParaRPr>
          </a:p>
        </p:txBody>
      </p:sp>
    </p:spTree>
    <p:extLst>
      <p:ext uri="{BB962C8B-B14F-4D97-AF65-F5344CB8AC3E}">
        <p14:creationId xmlns:p14="http://schemas.microsoft.com/office/powerpoint/2010/main" val="2372344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TotalTime>
  <Words>343</Words>
  <Application>Microsoft Office PowerPoint</Application>
  <PresentationFormat>Widescreen</PresentationFormat>
  <Paragraphs>28</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Comic Sans MS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half term we will be reading Handa’s Surprise by  Eileen Browne. The children will be comparing life in Kenya to that in Great Britain.</dc:title>
  <dc:creator>Jane Fairlamb</dc:creator>
  <cp:lastModifiedBy>Jane Fairlamb</cp:lastModifiedBy>
  <cp:revision>16</cp:revision>
  <dcterms:created xsi:type="dcterms:W3CDTF">2023-06-12T16:36:07Z</dcterms:created>
  <dcterms:modified xsi:type="dcterms:W3CDTF">2023-06-20T07:00:28Z</dcterms:modified>
</cp:coreProperties>
</file>