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5" r:id="rId8"/>
    <p:sldId id="267" r:id="rId9"/>
    <p:sldId id="268" r:id="rId10"/>
    <p:sldId id="269" r:id="rId11"/>
    <p:sldId id="275" r:id="rId12"/>
    <p:sldId id="270" r:id="rId13"/>
    <p:sldId id="276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4C50F-CE48-456D-BD33-701B8610B1D0}" v="1" dt="2022-06-17T08:05:10.957"/>
    <p1510:client id="{38C767EA-0F7A-400F-BE4D-A3753AFDC23A}" v="1" dt="2022-06-14T13:45:08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52" d="100"/>
          <a:sy n="52" d="100"/>
        </p:scale>
        <p:origin x="57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084021424a1ad0d95c0cf84ed9f3804d310bfa4cfb1962734814f90147cf5bc::" providerId="AD" clId="Web-{01B4C50F-CE48-456D-BD33-701B8610B1D0}"/>
    <pc:docChg chg="modSld">
      <pc:chgData name="Guest User" userId="S::urn:spo:anon#0084021424a1ad0d95c0cf84ed9f3804d310bfa4cfb1962734814f90147cf5bc::" providerId="AD" clId="Web-{01B4C50F-CE48-456D-BD33-701B8610B1D0}" dt="2022-06-17T08:05:10.957" v="0" actId="1076"/>
      <pc:docMkLst>
        <pc:docMk/>
      </pc:docMkLst>
      <pc:sldChg chg="modSp">
        <pc:chgData name="Guest User" userId="S::urn:spo:anon#0084021424a1ad0d95c0cf84ed9f3804d310bfa4cfb1962734814f90147cf5bc::" providerId="AD" clId="Web-{01B4C50F-CE48-456D-BD33-701B8610B1D0}" dt="2022-06-17T08:05:10.957" v="0" actId="1076"/>
        <pc:sldMkLst>
          <pc:docMk/>
          <pc:sldMk cId="2958590111" sldId="262"/>
        </pc:sldMkLst>
        <pc:picChg chg="mod">
          <ac:chgData name="Guest User" userId="S::urn:spo:anon#0084021424a1ad0d95c0cf84ed9f3804d310bfa4cfb1962734814f90147cf5bc::" providerId="AD" clId="Web-{01B4C50F-CE48-456D-BD33-701B8610B1D0}" dt="2022-06-17T08:05:10.957" v="0" actId="1076"/>
          <ac:picMkLst>
            <pc:docMk/>
            <pc:sldMk cId="2958590111" sldId="262"/>
            <ac:picMk id="4" creationId="{00000000-0000-0000-0000-000000000000}"/>
          </ac:picMkLst>
        </pc:picChg>
      </pc:sldChg>
    </pc:docChg>
  </pc:docChgLst>
  <pc:docChgLst>
    <pc:chgData name="A. Richards" userId="a4cf5593-db21-4fde-97e8-9101672b2039" providerId="ADAL" clId="{38C767EA-0F7A-400F-BE4D-A3753AFDC23A}"/>
    <pc:docChg chg="custSel modSld">
      <pc:chgData name="A. Richards" userId="a4cf5593-db21-4fde-97e8-9101672b2039" providerId="ADAL" clId="{38C767EA-0F7A-400F-BE4D-A3753AFDC23A}" dt="2022-06-14T13:47:04.816" v="86" actId="20577"/>
      <pc:docMkLst>
        <pc:docMk/>
      </pc:docMkLst>
      <pc:sldChg chg="modSp mod">
        <pc:chgData name="A. Richards" userId="a4cf5593-db21-4fde-97e8-9101672b2039" providerId="ADAL" clId="{38C767EA-0F7A-400F-BE4D-A3753AFDC23A}" dt="2022-06-14T13:47:04.816" v="86" actId="20577"/>
        <pc:sldMkLst>
          <pc:docMk/>
          <pc:sldMk cId="713227167" sldId="270"/>
        </pc:sldMkLst>
        <pc:spChg chg="mod">
          <ac:chgData name="A. Richards" userId="a4cf5593-db21-4fde-97e8-9101672b2039" providerId="ADAL" clId="{38C767EA-0F7A-400F-BE4D-A3753AFDC23A}" dt="2022-06-14T13:47:04.816" v="86" actId="20577"/>
          <ac:spMkLst>
            <pc:docMk/>
            <pc:sldMk cId="713227167" sldId="270"/>
            <ac:spMk id="5" creationId="{00000000-0000-0000-0000-000000000000}"/>
          </ac:spMkLst>
        </pc:spChg>
      </pc:sldChg>
      <pc:sldChg chg="addSp modSp mod">
        <pc:chgData name="A. Richards" userId="a4cf5593-db21-4fde-97e8-9101672b2039" providerId="ADAL" clId="{38C767EA-0F7A-400F-BE4D-A3753AFDC23A}" dt="2022-06-14T13:46:03.675" v="52" actId="255"/>
        <pc:sldMkLst>
          <pc:docMk/>
          <pc:sldMk cId="2827115705" sldId="273"/>
        </pc:sldMkLst>
        <pc:spChg chg="add mod">
          <ac:chgData name="A. Richards" userId="a4cf5593-db21-4fde-97e8-9101672b2039" providerId="ADAL" clId="{38C767EA-0F7A-400F-BE4D-A3753AFDC23A}" dt="2022-06-14T13:46:03.675" v="52" actId="255"/>
          <ac:spMkLst>
            <pc:docMk/>
            <pc:sldMk cId="2827115705" sldId="273"/>
            <ac:spMk id="7" creationId="{CDB5D8FB-AEEE-9655-25EB-B217874507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5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1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8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3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6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9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CFE57-39D6-4746-8B5C-C160CE96493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D3E5-3941-4506-B631-F17F4DB58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ytchampton.worcs.sch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tchampton.worcs.sch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7047" y="3509963"/>
            <a:ext cx="1305098" cy="76277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7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-11833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PTA (Parent Teacher Association)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3" y="1064033"/>
            <a:ext cx="3846434" cy="5573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00" y="1064033"/>
            <a:ext cx="3804310" cy="55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437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1428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PTA (Parent Teacher Association)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566">
            <a:off x="518265" y="1531387"/>
            <a:ext cx="2874301" cy="4311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9700" y="1838197"/>
            <a:ext cx="4930448" cy="3697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9051">
            <a:off x="8506649" y="1703545"/>
            <a:ext cx="3154930" cy="2366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6663">
            <a:off x="7706094" y="4203586"/>
            <a:ext cx="2683933" cy="201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973" y="6133498"/>
            <a:ext cx="910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New PTA Website and Facebook Page</a:t>
            </a:r>
          </a:p>
        </p:txBody>
      </p:sp>
    </p:spTree>
    <p:extLst>
      <p:ext uri="{BB962C8B-B14F-4D97-AF65-F5344CB8AC3E}">
        <p14:creationId xmlns:p14="http://schemas.microsoft.com/office/powerpoint/2010/main" val="200476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 will we manage transition with a new teacher?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49"/>
            <a:ext cx="1652428" cy="1652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720" y="2077963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have advertised the post of EYFS teacher over the past couple of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Interviews are due to take place on Wednesday 6</a:t>
            </a:r>
            <a:r>
              <a:rPr lang="en-GB" sz="2400" baseline="30000" dirty="0"/>
              <a:t>th</a:t>
            </a:r>
            <a:r>
              <a:rPr lang="en-GB" sz="2400" dirty="0"/>
              <a:t>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will continue to hold our planned transition mornings on Monday 20</a:t>
            </a:r>
            <a:r>
              <a:rPr lang="en-GB" sz="2400" baseline="30000" dirty="0"/>
              <a:t>th</a:t>
            </a:r>
            <a:r>
              <a:rPr lang="en-GB" sz="2400" dirty="0"/>
              <a:t> </a:t>
            </a:r>
            <a:r>
              <a:rPr lang="en-GB" sz="2400"/>
              <a:t>June (09.00 – 10.00) and 14</a:t>
            </a:r>
            <a:r>
              <a:rPr lang="en-GB" sz="2400" baseline="30000"/>
              <a:t>th</a:t>
            </a:r>
            <a:r>
              <a:rPr lang="en-GB" sz="2400"/>
              <a:t> July (10.30 – 11.30)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are hoping that we will be able to invite our new teacher in for the morning on 14</a:t>
            </a:r>
            <a:r>
              <a:rPr lang="en-GB" sz="2400" baseline="30000" dirty="0"/>
              <a:t>th</a:t>
            </a:r>
            <a:r>
              <a:rPr lang="en-GB" sz="2400" dirty="0"/>
              <a:t> July, and if not we will endeavour to arrange an alternative opportunity to do so prior to the end of the Summer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will conduct our Home Visits in the Autumn Term</a:t>
            </a:r>
          </a:p>
        </p:txBody>
      </p:sp>
    </p:spTree>
    <p:extLst>
      <p:ext uri="{BB962C8B-B14F-4D97-AF65-F5344CB8AC3E}">
        <p14:creationId xmlns:p14="http://schemas.microsoft.com/office/powerpoint/2010/main" val="71322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 will school look in September?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49"/>
            <a:ext cx="1652428" cy="1652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720" y="2686991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Monday 5</a:t>
            </a:r>
            <a:r>
              <a:rPr lang="en-GB" sz="2400" baseline="30000" dirty="0"/>
              <a:t>th</a:t>
            </a:r>
            <a:r>
              <a:rPr lang="en-GB" sz="2400" dirty="0"/>
              <a:t> and Tuesday 6</a:t>
            </a:r>
            <a:r>
              <a:rPr lang="en-GB" sz="2400" baseline="30000" dirty="0"/>
              <a:t>th</a:t>
            </a:r>
            <a:r>
              <a:rPr lang="en-GB" sz="2400" dirty="0"/>
              <a:t> September TED Days (School Closed to pupils)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Wednesday 7</a:t>
            </a:r>
            <a:r>
              <a:rPr lang="en-GB" sz="2400" baseline="30000" dirty="0"/>
              <a:t>th</a:t>
            </a:r>
            <a:r>
              <a:rPr lang="en-GB" sz="2400" dirty="0"/>
              <a:t> to Friday 9</a:t>
            </a:r>
            <a:r>
              <a:rPr lang="en-GB" sz="2400" baseline="30000" dirty="0"/>
              <a:t>th</a:t>
            </a:r>
            <a:r>
              <a:rPr lang="en-GB" sz="2400" dirty="0"/>
              <a:t> September – pupils will attend from 09.00 to 11.30 (Home visits will take place in the afternoons)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Monday 12</a:t>
            </a:r>
            <a:r>
              <a:rPr lang="en-GB" sz="2400" baseline="30000" dirty="0"/>
              <a:t>th</a:t>
            </a:r>
            <a:r>
              <a:rPr lang="en-GB" sz="2400" dirty="0"/>
              <a:t> to Wednesday 14</a:t>
            </a:r>
            <a:r>
              <a:rPr lang="en-GB" sz="2400" baseline="30000" dirty="0"/>
              <a:t>th</a:t>
            </a:r>
            <a:r>
              <a:rPr lang="en-GB" sz="2400" dirty="0"/>
              <a:t> September pupils attend from 09.00 to 12.45 (pupils are introduced to lunchtime routines and playtimes)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From Thursday 15</a:t>
            </a:r>
            <a:r>
              <a:rPr lang="en-GB" sz="2400" baseline="30000" dirty="0"/>
              <a:t>th</a:t>
            </a:r>
            <a:r>
              <a:rPr lang="en-GB" sz="2400" dirty="0"/>
              <a:t> September, pupils will be in school full time</a:t>
            </a:r>
          </a:p>
        </p:txBody>
      </p:sp>
    </p:spTree>
    <p:extLst>
      <p:ext uri="{BB962C8B-B14F-4D97-AF65-F5344CB8AC3E}">
        <p14:creationId xmlns:p14="http://schemas.microsoft.com/office/powerpoint/2010/main" val="142916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Parking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506" y="2676292"/>
            <a:ext cx="8876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have an agreement with the local Community Centre to use their car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ask parents to make a contribution of £15 a year towards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Please be considerate and do not park across the driveways of houses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524108"/>
            <a:ext cx="1984917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Safeguarding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3472" y="1999149"/>
            <a:ext cx="8876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Designated Safeguarding Lead – Amanda Richards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Deputy Safeguarding Leads – Laura Lawson, William Webster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are committed to safeguarding and promoting the welfare of children and expect all staff and volunteers to share this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have a robust Safeguarding Policy in place (available from the School Office and on the School </a:t>
            </a:r>
            <a:r>
              <a:rPr lang="en-GB" dirty="0" err="1"/>
              <a:t>Wesbsite</a:t>
            </a:r>
            <a:r>
              <a:rPr lang="en-GB" dirty="0"/>
              <a:t>) and all staff (including students, volunteers and governors) must ensure that they are familiar with our safeguarding procedures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Sometimes we may need to share information and work in partnership with other agencies when there are concerns about a child’s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ensure that concerns about pupils are discussed with parents/carers first – unless we have reason to believe that such a move would be contrary to the child’s welfare.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524108"/>
            <a:ext cx="1984917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66" y="-36951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Term 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506" y="2676292"/>
            <a:ext cx="8876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524108"/>
            <a:ext cx="1984917" cy="1984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6518" y="2192549"/>
            <a:ext cx="1043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Monday 5</a:t>
            </a:r>
            <a:r>
              <a:rPr lang="en-GB" sz="2000" b="1" baseline="30000" dirty="0"/>
              <a:t>th</a:t>
            </a:r>
            <a:r>
              <a:rPr lang="en-GB" sz="2000" b="1" dirty="0"/>
              <a:t> and Tuesday 6</a:t>
            </a:r>
            <a:r>
              <a:rPr lang="en-GB" sz="2000" b="1" baseline="30000" dirty="0"/>
              <a:t>th</a:t>
            </a:r>
            <a:r>
              <a:rPr lang="en-GB" sz="2000" b="1" dirty="0"/>
              <a:t> September are TED Days (School is closed to pupils)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" y="2707245"/>
            <a:ext cx="6420746" cy="3839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12" y="3672609"/>
            <a:ext cx="3781953" cy="2524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5D8FB-AEEE-9655-25EB-B2178745079A}"/>
              </a:ext>
            </a:extLst>
          </p:cNvPr>
          <p:cNvSpPr txBox="1"/>
          <p:nvPr/>
        </p:nvSpPr>
        <p:spPr>
          <a:xfrm>
            <a:off x="452120" y="6012420"/>
            <a:ext cx="56438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Summer Term Finishes 21</a:t>
            </a:r>
            <a:r>
              <a:rPr lang="en-GB" sz="1400" baseline="30000" dirty="0"/>
              <a:t>st</a:t>
            </a:r>
            <a:r>
              <a:rPr lang="en-GB" sz="1400" dirty="0"/>
              <a:t> July 2023</a:t>
            </a:r>
          </a:p>
        </p:txBody>
      </p:sp>
    </p:spTree>
    <p:extLst>
      <p:ext uri="{BB962C8B-B14F-4D97-AF65-F5344CB8AC3E}">
        <p14:creationId xmlns:p14="http://schemas.microsoft.com/office/powerpoint/2010/main" val="282711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Parent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506" y="2676292"/>
            <a:ext cx="88763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/>
              <a:t>If you do have any other queries or questions, please contact the office on </a:t>
            </a:r>
            <a:r>
              <a:rPr lang="en-GB" sz="1400" dirty="0">
                <a:hlinkClick r:id="rId3"/>
              </a:rPr>
              <a:t>office@sytchampton.worcs.sch.uk</a:t>
            </a:r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524108"/>
            <a:ext cx="1984917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806189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Welcome!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44">
            <a:off x="7433332" y="844537"/>
            <a:ext cx="4414639" cy="3290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15" y="1877413"/>
            <a:ext cx="2722181" cy="483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1649">
            <a:off x="-50561" y="940282"/>
            <a:ext cx="4203350" cy="31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12" y="-159972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90" y="202971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Staff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243" y="1132644"/>
            <a:ext cx="2581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Miss Rebecca Gilmour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Current Early Years Leader/PE Lead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52973" y="1192389"/>
            <a:ext cx="2226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Natalie </a:t>
            </a:r>
            <a:r>
              <a:rPr lang="en-GB" b="1" dirty="0" err="1">
                <a:solidFill>
                  <a:srgbClr val="FF0000"/>
                </a:solidFill>
              </a:rPr>
              <a:t>Hothi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Early Years Teaching Assistant/Wellbeing Lead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7376" y="1321523"/>
            <a:ext cx="24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Amanda Richards</a:t>
            </a:r>
          </a:p>
          <a:p>
            <a:pPr algn="ctr"/>
            <a:r>
              <a:rPr lang="en-GB" b="1" dirty="0" err="1">
                <a:solidFill>
                  <a:srgbClr val="FF0000"/>
                </a:solidFill>
              </a:rPr>
              <a:t>Headteacher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732" y="4201138"/>
            <a:ext cx="2183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Jenny Bishop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School Business 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150" y="4215724"/>
            <a:ext cx="220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Mrs Jane Lawson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Office Assistant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99" y="2207697"/>
            <a:ext cx="1066167" cy="1896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24" y="2445851"/>
            <a:ext cx="1168925" cy="207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08" y="2207697"/>
            <a:ext cx="1495081" cy="1993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5242435"/>
            <a:ext cx="951609" cy="1447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54" y="5130560"/>
            <a:ext cx="1205970" cy="16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" y="30057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 little bit about our school…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1" y="1905506"/>
            <a:ext cx="11187953" cy="534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first school run by the Lloyds Charity was created in 1729 and was a Dames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30 children were taught by one lady from Brooms Cottage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building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we are in now was built in 1868 to assist with the overcrowding of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Arial" panose="020B0604020202020204" pitchFamily="34" charset="0"/>
              </a:rPr>
              <a:t>Ombersley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school and cost £73 to build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This is now a Grade 2 Listed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 2017 the school converted from a First School to a Primary offering an education from 4 – 11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school draws from a wide catchment area, including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Dunhampton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Comhampton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Doverdale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Uphampton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and Acton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Many parents from outside our own catchment area choose to send their children to this school subject to the availability of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school has the advantage of a spacious environment with extensive grounds including a large playground and field, an adventure playground,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creative castle area, an environmental area, a Lottery Funded quiet play area with peaceful story circle, artificial play turf for all year use, many growing plots, and a dedicated Forest School area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Parent quotes March 2022:</a:t>
            </a:r>
          </a:p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“Excellent communication. Wonderful nurturing atmosphere. Forward thinking. Creative and child centred.”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GB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love how inclusive the school is and is supportive of not only the children but the whole family. I appreciate the effort that goes into supporting the children's wellbeing and how you constantly strive to improve things. The teachers feel like part of an extended family and I know we can always reach out for support.”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1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 are doing a great job all round and sometimes in the toughest of situations. The teachers clearly care about pupils and really go the extra mile to make their time at school special. “</a:t>
            </a:r>
          </a:p>
          <a:p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89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28" y="730884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4437" y="2509463"/>
            <a:ext cx="83909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Ready, Steady, Grow!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Ready </a:t>
            </a:r>
            <a:r>
              <a:rPr lang="en-GB" dirty="0"/>
              <a:t>			Ready to learn and ready for life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Steady</a:t>
            </a:r>
            <a:r>
              <a:rPr lang="en-GB" dirty="0"/>
              <a:t>			Develop confidence and resilience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Grow</a:t>
            </a:r>
            <a:r>
              <a:rPr lang="en-GB" dirty="0"/>
              <a:t>			Grow as a person socially, emotionally and academically, 			exceeding our own expectations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35" y="66282"/>
            <a:ext cx="3346525" cy="33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63" y="-1929110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83846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Values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1" y="645459"/>
            <a:ext cx="2872292" cy="2872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8994" y="2294220"/>
            <a:ext cx="6476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Respectful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Honest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 Determined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BELIEVE!</a:t>
            </a:r>
          </a:p>
        </p:txBody>
      </p:sp>
    </p:spTree>
    <p:extLst>
      <p:ext uri="{BB962C8B-B14F-4D97-AF65-F5344CB8AC3E}">
        <p14:creationId xmlns:p14="http://schemas.microsoft.com/office/powerpoint/2010/main" val="295859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244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Our Track Record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831" y="1569963"/>
            <a:ext cx="86921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percentage of pupils achieving a Good Level of Development at the end of Early Years has been consistently well above that of other schools nationally prior to COVID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Over the past four years the proportion of pupils achieving Age Related Expectations or above has been consistently well above that of other schools nationally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proportion of pupils achieving the Expected Standard in phonics at the end of Key Stage 1 has consistently been well above that of other schools nationally for the past five years (Year 1 2021 100%)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Achievement prior to COVID at the end of KS2 has generally been well above that of other schools nationally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OFSTED 2009 – Outstanding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High Quality Remote Learning Offer (Local Authority)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71" y="-118336"/>
            <a:ext cx="2604247" cy="26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0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Parent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076" y="2289836"/>
            <a:ext cx="9489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Seesaw App/Teachers to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Evidence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New School Website </a:t>
            </a:r>
            <a:r>
              <a:rPr lang="en-GB" sz="2800" dirty="0">
                <a:hlinkClick r:id="rId3"/>
              </a:rPr>
              <a:t>www.sytchampton.worcs.sch.uk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School Facebook Page, Twitter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School Money (Ordering Uniform, paying for dinners, trips, music lessons </a:t>
            </a:r>
            <a:r>
              <a:rPr lang="en-GB" sz="2800" dirty="0" err="1"/>
              <a:t>etc</a:t>
            </a:r>
            <a:r>
              <a:rPr lang="en-GB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8" y="115348"/>
            <a:ext cx="2174488" cy="21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4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60" y="-118336"/>
            <a:ext cx="12964160" cy="7292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20" y="75240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Wrap Around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222" y="2501709"/>
            <a:ext cx="90993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operate our own wrap around provision with Breakfast (8.00am to 8.50am) and After School Care (15.00 – 17.30) on site using the school buildings and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Currently based in the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Outside clubs and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Details about these will be sent out in your packs and these can be booked via the School Office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78" y="171820"/>
            <a:ext cx="2486722" cy="24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1078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Welcome!</vt:lpstr>
      <vt:lpstr>Our Staff</vt:lpstr>
      <vt:lpstr>A little bit about our school…</vt:lpstr>
      <vt:lpstr>Our Vision</vt:lpstr>
      <vt:lpstr>Our Values</vt:lpstr>
      <vt:lpstr>Our Track Record</vt:lpstr>
      <vt:lpstr>Parent Communication</vt:lpstr>
      <vt:lpstr>Wrap Around Care</vt:lpstr>
      <vt:lpstr>PTA (Parent Teacher Association)</vt:lpstr>
      <vt:lpstr>PTA (Parent Teacher Association)</vt:lpstr>
      <vt:lpstr>How will we manage transition with a new teacher?  </vt:lpstr>
      <vt:lpstr>How will school look in September? </vt:lpstr>
      <vt:lpstr>Parking</vt:lpstr>
      <vt:lpstr>Safeguarding</vt:lpstr>
      <vt:lpstr>Term Dates</vt:lpstr>
      <vt:lpstr>Parent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Williams</dc:creator>
  <cp:lastModifiedBy>A. Richards</cp:lastModifiedBy>
  <cp:revision>31</cp:revision>
  <dcterms:created xsi:type="dcterms:W3CDTF">2020-06-02T15:52:48Z</dcterms:created>
  <dcterms:modified xsi:type="dcterms:W3CDTF">2022-06-17T08:05:11Z</dcterms:modified>
</cp:coreProperties>
</file>