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5" r:id="rId8"/>
    <p:sldId id="267" r:id="rId9"/>
    <p:sldId id="268" r:id="rId10"/>
    <p:sldId id="269" r:id="rId11"/>
    <p:sldId id="275" r:id="rId12"/>
    <p:sldId id="270" r:id="rId13"/>
    <p:sldId id="271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4C50F-CE48-456D-BD33-701B8610B1D0}" v="1" dt="2022-06-17T08:05:10.957"/>
    <p1510:client id="{38C767EA-0F7A-400F-BE4D-A3753AFDC23A}" v="1" dt="2022-06-14T13:45:08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0084021424a1ad0d95c0cf84ed9f3804d310bfa4cfb1962734814f90147cf5bc::" providerId="AD" clId="Web-{01B4C50F-CE48-456D-BD33-701B8610B1D0}"/>
    <pc:docChg chg="modSld">
      <pc:chgData name="Guest User" userId="S::urn:spo:anon#0084021424a1ad0d95c0cf84ed9f3804d310bfa4cfb1962734814f90147cf5bc::" providerId="AD" clId="Web-{01B4C50F-CE48-456D-BD33-701B8610B1D0}" dt="2022-06-17T08:05:10.957" v="0" actId="1076"/>
      <pc:docMkLst>
        <pc:docMk/>
      </pc:docMkLst>
      <pc:sldChg chg="modSp">
        <pc:chgData name="Guest User" userId="S::urn:spo:anon#0084021424a1ad0d95c0cf84ed9f3804d310bfa4cfb1962734814f90147cf5bc::" providerId="AD" clId="Web-{01B4C50F-CE48-456D-BD33-701B8610B1D0}" dt="2022-06-17T08:05:10.957" v="0" actId="1076"/>
        <pc:sldMkLst>
          <pc:docMk/>
          <pc:sldMk cId="2958590111" sldId="262"/>
        </pc:sldMkLst>
        <pc:picChg chg="mod">
          <ac:chgData name="Guest User" userId="S::urn:spo:anon#0084021424a1ad0d95c0cf84ed9f3804d310bfa4cfb1962734814f90147cf5bc::" providerId="AD" clId="Web-{01B4C50F-CE48-456D-BD33-701B8610B1D0}" dt="2022-06-17T08:05:10.957" v="0" actId="1076"/>
          <ac:picMkLst>
            <pc:docMk/>
            <pc:sldMk cId="2958590111" sldId="262"/>
            <ac:picMk id="4" creationId="{00000000-0000-0000-0000-000000000000}"/>
          </ac:picMkLst>
        </pc:picChg>
      </pc:sldChg>
    </pc:docChg>
  </pc:docChgLst>
  <pc:docChgLst>
    <pc:chgData name="A. Richards" userId="a4cf5593-db21-4fde-97e8-9101672b2039" providerId="ADAL" clId="{38C767EA-0F7A-400F-BE4D-A3753AFDC23A}"/>
    <pc:docChg chg="custSel modSld">
      <pc:chgData name="A. Richards" userId="a4cf5593-db21-4fde-97e8-9101672b2039" providerId="ADAL" clId="{38C767EA-0F7A-400F-BE4D-A3753AFDC23A}" dt="2022-06-14T13:47:04.816" v="86" actId="20577"/>
      <pc:docMkLst>
        <pc:docMk/>
      </pc:docMkLst>
      <pc:sldChg chg="modSp mod">
        <pc:chgData name="A. Richards" userId="a4cf5593-db21-4fde-97e8-9101672b2039" providerId="ADAL" clId="{38C767EA-0F7A-400F-BE4D-A3753AFDC23A}" dt="2022-06-14T13:47:04.816" v="86" actId="20577"/>
        <pc:sldMkLst>
          <pc:docMk/>
          <pc:sldMk cId="713227167" sldId="270"/>
        </pc:sldMkLst>
        <pc:spChg chg="mod">
          <ac:chgData name="A. Richards" userId="a4cf5593-db21-4fde-97e8-9101672b2039" providerId="ADAL" clId="{38C767EA-0F7A-400F-BE4D-A3753AFDC23A}" dt="2022-06-14T13:47:04.816" v="86" actId="20577"/>
          <ac:spMkLst>
            <pc:docMk/>
            <pc:sldMk cId="713227167" sldId="270"/>
            <ac:spMk id="5" creationId="{00000000-0000-0000-0000-000000000000}"/>
          </ac:spMkLst>
        </pc:spChg>
      </pc:sldChg>
      <pc:sldChg chg="addSp modSp mod">
        <pc:chgData name="A. Richards" userId="a4cf5593-db21-4fde-97e8-9101672b2039" providerId="ADAL" clId="{38C767EA-0F7A-400F-BE4D-A3753AFDC23A}" dt="2022-06-14T13:46:03.675" v="52" actId="255"/>
        <pc:sldMkLst>
          <pc:docMk/>
          <pc:sldMk cId="2827115705" sldId="273"/>
        </pc:sldMkLst>
        <pc:spChg chg="add mod">
          <ac:chgData name="A. Richards" userId="a4cf5593-db21-4fde-97e8-9101672b2039" providerId="ADAL" clId="{38C767EA-0F7A-400F-BE4D-A3753AFDC23A}" dt="2022-06-14T13:46:03.675" v="52" actId="255"/>
          <ac:spMkLst>
            <pc:docMk/>
            <pc:sldMk cId="2827115705" sldId="273"/>
            <ac:spMk id="7" creationId="{CDB5D8FB-AEEE-9655-25EB-B217874507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5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81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74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8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1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3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6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6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9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CFE57-39D6-4746-8B5C-C160CE96493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0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sytchampton.worcs.sch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tchampton.worcs.sch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7047" y="3509963"/>
            <a:ext cx="1305098" cy="76277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672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-118336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PTA (Parent Teacher Association)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3" y="1064033"/>
            <a:ext cx="3846434" cy="5573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00" y="1064033"/>
            <a:ext cx="3804310" cy="551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53759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1428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PTA (Parent Teacher Association)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5973" y="6133498"/>
            <a:ext cx="910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New PTA Website and Facebook Page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2556">
            <a:off x="-128714" y="2012380"/>
            <a:ext cx="3692170" cy="2769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9650">
            <a:off x="7294151" y="1872103"/>
            <a:ext cx="4320823" cy="3240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02" y="1305984"/>
            <a:ext cx="2065856" cy="2065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90" y="3575756"/>
            <a:ext cx="2065856" cy="206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752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How will we manage </a:t>
            </a:r>
            <a:r>
              <a:rPr lang="en-GB" b="1" dirty="0" smtClean="0">
                <a:solidFill>
                  <a:srgbClr val="FF0000"/>
                </a:solidFill>
              </a:rPr>
              <a:t>transition? 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149"/>
            <a:ext cx="1652428" cy="1652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3720" y="2077963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We usually run at least 3 stay and play sessions in the Summer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Staff will conduct transition visits to Nurseries at the end of the Summer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Staff will conduct home visits at the start of the  new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At the start of the new term, we work with a gradually increasing timetable for the first week, with pupils attending full time in the second </a:t>
            </a:r>
            <a:r>
              <a:rPr lang="en-GB" sz="2400" dirty="0" smtClean="0"/>
              <a:t>week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32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0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752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Parking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8506" y="2676292"/>
            <a:ext cx="88763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have an agreement with the local Community Centre to use their car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ask parents to make a contribution of £15 a year towards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Please be considerate and do not park across the driveways of houses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7" y="524108"/>
            <a:ext cx="1984917" cy="19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0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752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Safeguarding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3472" y="1999149"/>
            <a:ext cx="88763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Designated Safeguarding Lead – Amanda Richards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Deputy Safeguarding Leads – Laura Lawson, William Webster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are committed to safeguarding and promoting the welfare of children and expect all staff and volunteers to share this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have a robust Safeguarding Policy in place (available from the School Office and on the School </a:t>
            </a:r>
            <a:r>
              <a:rPr lang="en-GB" dirty="0" err="1"/>
              <a:t>Wesbsite</a:t>
            </a:r>
            <a:r>
              <a:rPr lang="en-GB" dirty="0"/>
              <a:t>) and all staff (including students, volunteers and governors) must ensure that they are familiar with our safeguarding procedures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Sometimes we may need to share information and work in partnership with other agencies when there are concerns about a child’s welfare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will ensure that concerns about pupils are discussed with parents/carers first – unless we have reason to believe that such a move would be contrary to the child’s welfare.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7" y="524108"/>
            <a:ext cx="1984917" cy="19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0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752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Parent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8506" y="2676292"/>
            <a:ext cx="88763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400" dirty="0"/>
              <a:t>If you do have any other queries or questions, please contact the office on </a:t>
            </a:r>
            <a:r>
              <a:rPr lang="en-GB" sz="1400" dirty="0">
                <a:hlinkClick r:id="rId3"/>
              </a:rPr>
              <a:t>office@sytchampton.worcs.sch.uk</a:t>
            </a:r>
            <a:endParaRPr lang="en-GB" sz="1400" dirty="0"/>
          </a:p>
          <a:p>
            <a:endParaRPr lang="en-GB" sz="14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7" y="524108"/>
            <a:ext cx="1984917" cy="19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229" y="0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806189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Welcome!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4437">
            <a:off x="18459" y="1149019"/>
            <a:ext cx="4235043" cy="3176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8429">
            <a:off x="7719061" y="1080505"/>
            <a:ext cx="4351867" cy="326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45" y="2625323"/>
            <a:ext cx="5406813" cy="40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12" y="-159972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90" y="202971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Our Staff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2231" y="1394801"/>
            <a:ext cx="2581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Mrs Jane </a:t>
            </a:r>
            <a:r>
              <a:rPr lang="en-GB" b="1" dirty="0" err="1" smtClean="0">
                <a:solidFill>
                  <a:srgbClr val="FF0000"/>
                </a:solidFill>
              </a:rPr>
              <a:t>Fairlamb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Early </a:t>
            </a:r>
            <a:r>
              <a:rPr lang="en-GB" b="1" dirty="0">
                <a:solidFill>
                  <a:srgbClr val="FF0000"/>
                </a:solidFill>
              </a:rPr>
              <a:t>Years </a:t>
            </a:r>
            <a:r>
              <a:rPr lang="en-GB" b="1" dirty="0" smtClean="0">
                <a:solidFill>
                  <a:srgbClr val="FF0000"/>
                </a:solidFill>
              </a:rPr>
              <a:t>Teacher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7320" y="1172200"/>
            <a:ext cx="2666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Mrs Natalie </a:t>
            </a:r>
            <a:r>
              <a:rPr lang="en-GB" b="1" dirty="0" err="1">
                <a:solidFill>
                  <a:srgbClr val="FF0000"/>
                </a:solidFill>
              </a:rPr>
              <a:t>Hothi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Early Years Teaching </a:t>
            </a:r>
            <a:r>
              <a:rPr lang="en-GB" b="1" dirty="0" smtClean="0">
                <a:solidFill>
                  <a:srgbClr val="FF0000"/>
                </a:solidFill>
              </a:rPr>
              <a:t>Assistant (Qualified Teacher) /Wellbeing </a:t>
            </a:r>
            <a:r>
              <a:rPr lang="en-GB" b="1" dirty="0">
                <a:solidFill>
                  <a:srgbClr val="FF0000"/>
                </a:solidFill>
              </a:rPr>
              <a:t>Lead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7376" y="1321523"/>
            <a:ext cx="24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Mrs Amanda Richards</a:t>
            </a:r>
          </a:p>
          <a:p>
            <a:pPr algn="ctr"/>
            <a:r>
              <a:rPr lang="en-GB" b="1" dirty="0" err="1">
                <a:solidFill>
                  <a:srgbClr val="FF0000"/>
                </a:solidFill>
              </a:rPr>
              <a:t>Headteacher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732" y="4201138"/>
            <a:ext cx="2183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Mrs Jenny Bishop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School Business Manager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1150" y="4215724"/>
            <a:ext cx="220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Mrs Jane Lawson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Office Assistant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85" y="2492307"/>
            <a:ext cx="1118426" cy="1987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08" y="2207697"/>
            <a:ext cx="1495081" cy="1993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96" y="5242435"/>
            <a:ext cx="951609" cy="1447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54" y="5130560"/>
            <a:ext cx="1205970" cy="161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90" y="2128734"/>
            <a:ext cx="1924375" cy="207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" y="30057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A little bit about our school…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121" y="1905506"/>
            <a:ext cx="11187953" cy="5347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 first school run by the Lloyds Charity was created in 1729 and was a Dames School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30 children were taught by one lady from Brooms Cottage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building</a:t>
            </a:r>
            <a:r>
              <a:rPr lang="en-US" sz="14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we are in now was built in 1868 to assist with the overcrowding of </a:t>
            </a:r>
            <a:r>
              <a:rPr lang="en-US" sz="1400" b="0" i="0" u="none" strike="noStrike" dirty="0" err="1">
                <a:solidFill>
                  <a:srgbClr val="000000"/>
                </a:solidFill>
                <a:latin typeface="Arial" panose="020B0604020202020204" pitchFamily="34" charset="0"/>
              </a:rPr>
              <a:t>Ombersley</a:t>
            </a:r>
            <a:r>
              <a:rPr lang="en-US" sz="14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school and cost £73 to build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This is now a Grade 2 Listed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In 2017 the school converted from a First School to a Primary offering an education from 4 – 11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school draws from a wide catchment area, including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Dunhampton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Comhampton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Doverdale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Uphampton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and Acton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Many parents from outside our own catchment area choose to send their children to this school subject to the availability of 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school has the advantage of a spacious environment with extensive grounds including a large playground and field, an adventure playground,</a:t>
            </a:r>
            <a:r>
              <a:rPr lang="en-US" sz="14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creative castle area, an environmental area, a Lottery Funded quiet play area with peaceful story circle, artificial play turf for all year use, many growing plots, and a dedicated Forest School area</a:t>
            </a:r>
            <a:r>
              <a:rPr lang="en-US" sz="14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Parent quotes March 2022:</a:t>
            </a:r>
          </a:p>
          <a:p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“Excellent communication. Wonderful nurturing atmosphere. Forward thinking. Creative and child centred.”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GB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love how inclusive the school is and is supportive of not only the children but the whole family. I appreciate the effort that goes into supporting the children's wellbeing and how you constantly strive to improve things. The teachers feel like part of an extended family and I know we can always reach out for support.”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GB" sz="14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“You are doing a great job all round and sometimes in the toughest of situations. The teachers clearly care about pupils and really go the extra mile to make their time at school special. “</a:t>
            </a:r>
          </a:p>
          <a:p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8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28" y="730884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Our Vision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4437" y="2509463"/>
            <a:ext cx="83909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Ready, Steady, Grow!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Ready </a:t>
            </a:r>
            <a:r>
              <a:rPr lang="en-GB" dirty="0"/>
              <a:t>			Ready to learn and ready for life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Steady</a:t>
            </a:r>
            <a:r>
              <a:rPr lang="en-GB" dirty="0"/>
              <a:t>			Develop confidence and resilience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Grow</a:t>
            </a:r>
            <a:r>
              <a:rPr lang="en-GB" dirty="0"/>
              <a:t>			Grow as a person socially, emotionally and academically, 			exceeding our own expectations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35" y="66282"/>
            <a:ext cx="3346525" cy="33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340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83846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Our Values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1" y="645459"/>
            <a:ext cx="2872292" cy="2872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8994" y="2294220"/>
            <a:ext cx="6476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Be Respectful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Be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Be Honest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Be Determined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BELIEVE!</a:t>
            </a:r>
          </a:p>
        </p:txBody>
      </p:sp>
    </p:spTree>
    <p:extLst>
      <p:ext uri="{BB962C8B-B14F-4D97-AF65-F5344CB8AC3E}">
        <p14:creationId xmlns:p14="http://schemas.microsoft.com/office/powerpoint/2010/main" val="29585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244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Our Track Record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3831" y="1569963"/>
            <a:ext cx="86921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The percentage of pupils achieving a Good Level of Development at the end of Early Years has been consistently </a:t>
            </a:r>
            <a:r>
              <a:rPr lang="en-GB" dirty="0" smtClean="0"/>
              <a:t>at least in line with, of not well </a:t>
            </a:r>
            <a:r>
              <a:rPr lang="en-GB" dirty="0"/>
              <a:t>above that of other schools nationally </a:t>
            </a: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Our Core Pupils achieve well compared to other pupils nationally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Strong results at the end of KS1, often well above that of other schools nationally despite COVID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OFSTED November 2022 </a:t>
            </a:r>
            <a:r>
              <a:rPr lang="en-GB" dirty="0" smtClean="0"/>
              <a:t>– “</a:t>
            </a:r>
            <a:r>
              <a:rPr lang="en-GB" i="1" dirty="0" smtClean="0"/>
              <a:t>Children </a:t>
            </a:r>
            <a:r>
              <a:rPr lang="en-GB" i="1" dirty="0"/>
              <a:t>in the early years get off to a great start. They are well supported by the adults who work with them. Adults ensure that there is a strong focus on language development. They plan activities that children enjoy in the well-resourced environment. Adults and parents work in successful partnership to support children’s learning and development</a:t>
            </a:r>
            <a:r>
              <a:rPr lang="en-GB" i="1" dirty="0" smtClean="0"/>
              <a:t>.” </a:t>
            </a:r>
            <a:endParaRPr lang="en-GB" i="1" dirty="0"/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High Quality Remote Learning Offer (Local Authority)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71" y="-118336"/>
            <a:ext cx="2604247" cy="26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752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Parent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076" y="2289836"/>
            <a:ext cx="9489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Seesaw App/Teachers to </a:t>
            </a:r>
            <a:r>
              <a:rPr lang="en-GB" sz="2800" dirty="0" smtClean="0"/>
              <a:t>Parents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School </a:t>
            </a:r>
            <a:r>
              <a:rPr lang="en-GB" sz="2800" dirty="0"/>
              <a:t>Website </a:t>
            </a:r>
            <a:r>
              <a:rPr lang="en-GB" sz="2800" dirty="0" smtClean="0">
                <a:hlinkClick r:id="rId3"/>
              </a:rPr>
              <a:t>www.sytchampton.worcs.sch.uk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School Facebook </a:t>
            </a:r>
            <a:r>
              <a:rPr lang="en-GB" sz="2800" dirty="0" smtClean="0"/>
              <a:t>Page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Twitter Account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School Money (Ordering Uniform, paying for dinners, trips, music lessons </a:t>
            </a:r>
            <a:r>
              <a:rPr lang="en-GB" sz="2800" dirty="0" err="1"/>
              <a:t>etc</a:t>
            </a:r>
            <a:r>
              <a:rPr lang="en-GB" sz="28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8" y="115348"/>
            <a:ext cx="2174488" cy="2174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3273433"/>
            <a:ext cx="1069967" cy="1069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17" y="4296180"/>
            <a:ext cx="1030817" cy="10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752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Wrap Around Care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0222" y="2501709"/>
            <a:ext cx="90993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operate our own wrap around provision with Breakfast (8.00am to 8.50am) and After School Care (15.00 – </a:t>
            </a:r>
            <a:r>
              <a:rPr lang="en-US" sz="2400" dirty="0" smtClean="0"/>
              <a:t>17.30 Monday to Thursday and 15.00 – 17.00 Friday) </a:t>
            </a:r>
            <a:r>
              <a:rPr lang="en-US" sz="2400" dirty="0"/>
              <a:t>on site using the school buildings and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Currently based in the 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Outside clubs and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Details about these will be sent out in your packs and these can be booked via the School Office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78" y="171820"/>
            <a:ext cx="2486722" cy="24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934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Welcome!</vt:lpstr>
      <vt:lpstr>Our Staff</vt:lpstr>
      <vt:lpstr>A little bit about our school…</vt:lpstr>
      <vt:lpstr>Our Vision</vt:lpstr>
      <vt:lpstr>Our Values</vt:lpstr>
      <vt:lpstr>Our Track Record</vt:lpstr>
      <vt:lpstr>Parent Communication</vt:lpstr>
      <vt:lpstr>Wrap Around Care</vt:lpstr>
      <vt:lpstr>PTA (Parent Teacher Association)</vt:lpstr>
      <vt:lpstr>PTA (Parent Teacher Association)</vt:lpstr>
      <vt:lpstr>How will we manage transition?  </vt:lpstr>
      <vt:lpstr>Parking</vt:lpstr>
      <vt:lpstr>Safeguarding</vt:lpstr>
      <vt:lpstr>Parent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Williams</dc:creator>
  <cp:lastModifiedBy>A. Richards</cp:lastModifiedBy>
  <cp:revision>36</cp:revision>
  <dcterms:created xsi:type="dcterms:W3CDTF">2020-06-02T15:52:48Z</dcterms:created>
  <dcterms:modified xsi:type="dcterms:W3CDTF">2023-05-26T14:03:11Z</dcterms:modified>
</cp:coreProperties>
</file>